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6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5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9900"/>
    <a:srgbClr val="99FF33"/>
    <a:srgbClr val="66FF66"/>
    <a:srgbClr val="FF00FF"/>
    <a:srgbClr val="FFFF00"/>
    <a:srgbClr val="A50021"/>
    <a:srgbClr val="CC0099"/>
    <a:srgbClr val="FF0066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54F67E-D97D-4BA7-903B-B33E07027612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84AF1-5AF0-4DD6-A819-C77AF40342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8539F1-F237-4EEF-B071-57102CEA8CE8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DBD056-7DB1-41A3-9A58-83793E82D3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F5DB04-227A-4A13-AE71-3AC4CCCECC37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002D4-ADA7-4784-87D5-60C6BB2ACD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4D6DA4-291A-468B-A5FD-C01CBE6B4C86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631BD-44CB-4F67-B5CD-26B8C87497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F3401C-A93B-4236-8DF5-9FE1BCD751A9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3B10F-D615-4734-B366-5240EA96B3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EB10CC-F75C-4A10-B1AD-B3BDDB3E63E4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1A7EA-3EC1-441F-BCEA-B299700BF1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737BEB-EEB1-44CC-BAE1-DC4E782D6435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23F47-E0D4-46DE-A108-AE2565AD26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8F16B-8748-4F55-9B12-E6E802BC6CAF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5221D-1EFD-47D7-BB97-A74C0BCF92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CB114-9795-4679-8CDA-22F448B75B81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D75F54-5444-4A99-838E-CB9FDE9442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0ADDB3-E52E-4700-B63A-D46919CFCE03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B6187-CA7A-485A-BF88-5E75420FA5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1B553-3498-47D5-87CF-936B7455985A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9CF1E-AD4F-4811-B81A-47FA9A9419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310C16-CEB5-497F-8F3C-B32AFEC84386}" type="datetimeFigureOut">
              <a:rPr lang="ru-RU" smtClean="0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3BEDA1-023E-4132-8049-F68CB12E4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6264696" cy="30963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Спасём зверушек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вместе с Айболитом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sz="32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Тренажёр по теме</a:t>
            </a:r>
            <a:br>
              <a:rPr lang="ru-RU" sz="32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sz="32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«Парные звонкие и глухие согласные в корне слова»</a:t>
            </a:r>
            <a:endParaRPr lang="ru-RU" sz="32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3573016"/>
            <a:ext cx="5040560" cy="2276872"/>
          </a:xfrm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latin typeface="Constantia" pitchFamily="18" charset="0"/>
              </a:rPr>
              <a:t>Помоги доктору Айболиту выписать рецепт. Для этого выполни правильно задания.</a:t>
            </a:r>
            <a:endParaRPr lang="ru-RU" sz="2400" b="1" dirty="0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4" name="Пятиугольник 3">
            <a:hlinkClick r:id="" action="ppaction://hlinkshowjump?jump=nextslide"/>
          </p:cNvPr>
          <p:cNvSpPr/>
          <p:nvPr/>
        </p:nvSpPr>
        <p:spPr>
          <a:xfrm>
            <a:off x="7956376" y="5877272"/>
            <a:ext cx="1187624" cy="576064"/>
          </a:xfrm>
          <a:prstGeom prst="homePlat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ru-RU" sz="5400" b="0" u="sng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99792" y="1052736"/>
            <a:ext cx="291239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КРО…Ь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2132856"/>
            <a:ext cx="441018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КРОВНЫЙ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79478" y="1052736"/>
            <a:ext cx="69281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В</a:t>
            </a:r>
            <a:endParaRPr lang="ru-RU" sz="6000" b="1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16-конечная звезда 8">
            <a:hlinkClick r:id="rId2" action="ppaction://hlinksldjump"/>
          </p:cNvPr>
          <p:cNvSpPr/>
          <p:nvPr/>
        </p:nvSpPr>
        <p:spPr>
          <a:xfrm>
            <a:off x="4572000" y="3429000"/>
            <a:ext cx="1531610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Ф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0" name="16-конечная звезда 9"/>
          <p:cNvSpPr/>
          <p:nvPr/>
        </p:nvSpPr>
        <p:spPr>
          <a:xfrm>
            <a:off x="2699792" y="3429000"/>
            <a:ext cx="1531610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В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Нашивка 10">
            <a:hlinkClick r:id="" action="ppaction://hlinkshowjump?jump=nextslide"/>
          </p:cNvPr>
          <p:cNvSpPr/>
          <p:nvPr/>
        </p:nvSpPr>
        <p:spPr>
          <a:xfrm>
            <a:off x="7884368" y="6165304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6753944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Спасибо!</a:t>
            </a:r>
            <a:br>
              <a:rPr lang="ru-RU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Ты мне очень помог!</a:t>
            </a:r>
            <a:endParaRPr lang="ru-RU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2"/>
          <p:cNvSpPr/>
          <p:nvPr/>
        </p:nvSpPr>
        <p:spPr>
          <a:xfrm>
            <a:off x="2195736" y="1988840"/>
            <a:ext cx="4032448" cy="1593376"/>
          </a:xfrm>
          <a:prstGeom prst="cloudCallout">
            <a:avLst>
              <a:gd name="adj1" fmla="val 6599"/>
              <a:gd name="adj2" fmla="val 119210"/>
            </a:avLst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ПОДУМАЙ!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4" name="Овал 3">
            <a:hlinkClick r:id="" action="ppaction://hlinkshowjump?jump=lastslideviewed"/>
            <a:hlinkHover r:id="" action="ppaction://hlinkshowjump?jump=lastslideviewed"/>
          </p:cNvPr>
          <p:cNvSpPr/>
          <p:nvPr/>
        </p:nvSpPr>
        <p:spPr>
          <a:xfrm>
            <a:off x="6660231" y="5733256"/>
            <a:ext cx="1872209" cy="936104"/>
          </a:xfrm>
          <a:prstGeom prst="ellipse">
            <a:avLst/>
          </a:prstGeom>
          <a:ln w="57150"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 extrusionH="82550">
            <a:bevelT w="171450" h="25400"/>
            <a:bevelB w="114300"/>
          </a:sp3d>
        </p:spPr>
        <p:style>
          <a:lnRef idx="0">
            <a:schemeClr val="accent1"/>
          </a:lnRef>
          <a:fillRef idx="1001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Constantia" pitchFamily="18" charset="0"/>
              </a:rPr>
              <a:t>НАЗАД</a:t>
            </a:r>
            <a:endParaRPr lang="ru-RU" sz="2000" b="1" dirty="0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857364"/>
            <a:ext cx="4044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http://newslab.ru/afisha/theater/34426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Список использованных источников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hlinkClick r:id="" action="ppaction://hlinkshowjump?jump=nextslide"/>
          </p:cNvPr>
          <p:cNvSpPr/>
          <p:nvPr/>
        </p:nvSpPr>
        <p:spPr>
          <a:xfrm>
            <a:off x="3347864" y="3212976"/>
            <a:ext cx="2339752" cy="936104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Constantia" pitchFamily="18" charset="0"/>
              </a:rPr>
              <a:t>Закрепим  </a:t>
            </a:r>
          </a:p>
          <a:p>
            <a:pPr algn="ctr"/>
            <a:r>
              <a:rPr lang="ru-RU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Constantia" pitchFamily="18" charset="0"/>
              </a:rPr>
              <a:t>на примерах!</a:t>
            </a:r>
            <a:endParaRPr lang="ru-RU" dirty="0">
              <a:ln>
                <a:solidFill>
                  <a:srgbClr val="000099"/>
                </a:solidFill>
              </a:ln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980728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nstantia" pitchFamily="18" charset="0"/>
              </a:rPr>
              <a:t>Запомни правило!</a:t>
            </a:r>
          </a:p>
          <a:p>
            <a:pPr algn="ctr"/>
            <a:r>
              <a:rPr lang="ru-RU" sz="2000" b="1" i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latin typeface="Constantia" pitchFamily="18" charset="0"/>
              </a:rPr>
              <a:t>Для проверки написания слов со звонкими или глухими согласными в корне, нужно изменить или подобрать однокоренное слово, чтобы</a:t>
            </a:r>
            <a:r>
              <a:rPr lang="ru-RU" sz="2000" b="1" i="1" dirty="0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  после проверяемой согласной стояла гласная или один из согласных </a:t>
            </a:r>
          </a:p>
          <a:p>
            <a:pPr algn="ctr"/>
            <a:r>
              <a:rPr lang="ru-RU" sz="2000" b="1" i="1" dirty="0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л, м, </a:t>
            </a:r>
            <a:r>
              <a:rPr lang="ru-RU" sz="2000" b="1" i="1" dirty="0" err="1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н</a:t>
            </a:r>
            <a:r>
              <a:rPr lang="ru-RU" sz="2000" b="1" i="1" dirty="0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, </a:t>
            </a:r>
            <a:r>
              <a:rPr lang="ru-RU" sz="2000" b="1" i="1" dirty="0" err="1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р</a:t>
            </a:r>
            <a:r>
              <a:rPr lang="ru-RU" sz="2000" b="1" i="1" dirty="0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, </a:t>
            </a:r>
            <a:r>
              <a:rPr lang="ru-RU" sz="2000" b="1" i="1" dirty="0" err="1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й</a:t>
            </a:r>
            <a:r>
              <a:rPr lang="ru-RU" sz="2000" b="1" i="1" dirty="0" smtClean="0">
                <a:ln w="90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Constantia" pitchFamily="18" charset="0"/>
              </a:rPr>
              <a:t>.</a:t>
            </a:r>
            <a:endParaRPr lang="ru-RU" sz="2000" b="1" i="1" cap="all" dirty="0" smtClean="0">
              <a:ln w="9000" cmpd="sng">
                <a:solidFill>
                  <a:srgbClr val="009900"/>
                </a:solidFill>
                <a:prstDash val="solid"/>
              </a:ln>
              <a:solidFill>
                <a:srgbClr val="00990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4077072"/>
            <a:ext cx="4788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Вставим парные звонкие и глухие согласные.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6-конечная звезда 10">
            <a:hlinkClick r:id="rId2" action="ppaction://hlinksldjump"/>
          </p:cNvPr>
          <p:cNvSpPr/>
          <p:nvPr/>
        </p:nvSpPr>
        <p:spPr>
          <a:xfrm>
            <a:off x="4139952" y="620688"/>
            <a:ext cx="1513386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latin typeface="Constantia" pitchFamily="18" charset="0"/>
              </a:rPr>
              <a:t>П</a:t>
            </a:r>
            <a:endParaRPr lang="ru-RU" sz="6000" b="1" u="sng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2204864"/>
            <a:ext cx="32384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ГОЛУ…Ь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17062" y="2204864"/>
            <a:ext cx="79380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Б</a:t>
            </a:r>
            <a:endParaRPr lang="ru-RU" sz="6000" b="1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85293" y="3356992"/>
            <a:ext cx="34007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ГОЛУБИ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0" name="Нашивка 19">
            <a:hlinkClick r:id="" action="ppaction://hlinkshowjump?jump=nextslide"/>
          </p:cNvPr>
          <p:cNvSpPr/>
          <p:nvPr/>
        </p:nvSpPr>
        <p:spPr>
          <a:xfrm>
            <a:off x="7884368" y="6165304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16-конечная звезда 18"/>
          <p:cNvSpPr/>
          <p:nvPr/>
        </p:nvSpPr>
        <p:spPr>
          <a:xfrm>
            <a:off x="2483768" y="620688"/>
            <a:ext cx="1440160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Б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55776" y="2348880"/>
            <a:ext cx="39239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n w="17780" cmpd="sng">
                  <a:solidFill>
                    <a:srgbClr val="000099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СОСЕ…</a:t>
            </a:r>
            <a:endParaRPr lang="ru-RU" sz="6000" b="1" dirty="0">
              <a:ln w="17780" cmpd="sng">
                <a:solidFill>
                  <a:srgbClr val="000099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4" name="16-конечная звезда 3"/>
          <p:cNvSpPr/>
          <p:nvPr/>
        </p:nvSpPr>
        <p:spPr>
          <a:xfrm>
            <a:off x="4427984" y="620688"/>
            <a:ext cx="1520809" cy="1495038"/>
          </a:xfrm>
          <a:prstGeom prst="star16">
            <a:avLst>
              <a:gd name="adj" fmla="val 49348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16-конечная звезда 4">
            <a:hlinkClick r:id="rId2" action="ppaction://hlinksldjump"/>
          </p:cNvPr>
          <p:cNvSpPr/>
          <p:nvPr/>
        </p:nvSpPr>
        <p:spPr>
          <a:xfrm>
            <a:off x="2411760" y="620688"/>
            <a:ext cx="1584176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</a:t>
            </a:r>
            <a:endParaRPr lang="ru-RU" sz="6000" b="1" u="sng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2341329"/>
            <a:ext cx="74892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</a:t>
            </a:r>
            <a:endParaRPr lang="ru-RU" sz="60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3356992"/>
            <a:ext cx="34814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7780" cmpd="sng">
                  <a:solidFill>
                    <a:srgbClr val="000099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СОСЕДИ</a:t>
            </a:r>
            <a:endParaRPr lang="ru-RU" sz="6000" b="1" cap="none" spc="0" dirty="0">
              <a:ln w="17780" cmpd="sng">
                <a:solidFill>
                  <a:srgbClr val="000099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Нашивка 7">
            <a:hlinkClick r:id="" action="ppaction://hlinkshowjump?jump=nextslide"/>
          </p:cNvPr>
          <p:cNvSpPr/>
          <p:nvPr/>
        </p:nvSpPr>
        <p:spPr>
          <a:xfrm>
            <a:off x="7884368" y="6021288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992" y="980728"/>
            <a:ext cx="122661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Ё…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2636912"/>
            <a:ext cx="210666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ЕЖИ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6" name="16-конечная звезда 5">
            <a:hlinkClick r:id="rId2" action="ppaction://hlinksldjump"/>
          </p:cNvPr>
          <p:cNvSpPr/>
          <p:nvPr/>
        </p:nvSpPr>
        <p:spPr>
          <a:xfrm>
            <a:off x="4716016" y="764704"/>
            <a:ext cx="1584176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Ш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16-конечная звезда 6">
            <a:hlinkClick r:id="rId3" action="ppaction://hlinksldjump"/>
          </p:cNvPr>
          <p:cNvSpPr/>
          <p:nvPr/>
        </p:nvSpPr>
        <p:spPr>
          <a:xfrm>
            <a:off x="5508104" y="2204864"/>
            <a:ext cx="1531610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Ж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973177"/>
            <a:ext cx="100219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Ж</a:t>
            </a:r>
            <a:endParaRPr lang="ru-RU" sz="6000" b="1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Нашивка 8">
            <a:hlinkClick r:id="" action="ppaction://hlinkshowjump?jump=nextslide"/>
          </p:cNvPr>
          <p:cNvSpPr/>
          <p:nvPr/>
        </p:nvSpPr>
        <p:spPr>
          <a:xfrm>
            <a:off x="7956376" y="6021288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99002" y="1988840"/>
            <a:ext cx="223247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КРУ</a:t>
            </a:r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…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6" name="16-конечная звезда 5">
            <a:hlinkClick r:id="rId2" action="ppaction://hlinksldjump"/>
          </p:cNvPr>
          <p:cNvSpPr/>
          <p:nvPr/>
        </p:nvSpPr>
        <p:spPr>
          <a:xfrm>
            <a:off x="4644008" y="3068960"/>
            <a:ext cx="1656184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Г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16-конечная звезда 6">
            <a:hlinkClick r:id="rId3" action="ppaction://hlinksldjump"/>
          </p:cNvPr>
          <p:cNvSpPr/>
          <p:nvPr/>
        </p:nvSpPr>
        <p:spPr>
          <a:xfrm>
            <a:off x="2987824" y="3212976"/>
            <a:ext cx="1584176" cy="1438037"/>
          </a:xfrm>
          <a:prstGeom prst="star16">
            <a:avLst>
              <a:gd name="adj" fmla="val 49719"/>
            </a:avLst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К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908720"/>
            <a:ext cx="403636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КРУГЛЫЙ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99389" y="1988840"/>
            <a:ext cx="62068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Г</a:t>
            </a:r>
            <a:endParaRPr lang="ru-RU" sz="6000" b="1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0" name="Нашивка 9">
            <a:hlinkClick r:id="" action="ppaction://hlinkshowjump?jump=nextslide"/>
          </p:cNvPr>
          <p:cNvSpPr/>
          <p:nvPr/>
        </p:nvSpPr>
        <p:spPr>
          <a:xfrm>
            <a:off x="7884368" y="6093296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060848"/>
            <a:ext cx="21042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8100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ГРУ…</a:t>
            </a:r>
            <a:endParaRPr lang="ru-RU" sz="6000" b="1" cap="none" spc="0" dirty="0">
              <a:ln w="38100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16-конечная звезда 4">
            <a:hlinkClick r:id="rId2" action="ppaction://hlinksldjump"/>
          </p:cNvPr>
          <p:cNvSpPr/>
          <p:nvPr/>
        </p:nvSpPr>
        <p:spPr>
          <a:xfrm>
            <a:off x="5940152" y="1484784"/>
            <a:ext cx="1458602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З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6" name="16-конечная звезда 5">
            <a:hlinkClick r:id="rId3" action="ppaction://hlinksldjump"/>
          </p:cNvPr>
          <p:cNvSpPr/>
          <p:nvPr/>
        </p:nvSpPr>
        <p:spPr>
          <a:xfrm>
            <a:off x="4788024" y="188640"/>
            <a:ext cx="1602618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С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3284984"/>
            <a:ext cx="44353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8100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ГРУЗОВИК</a:t>
            </a:r>
            <a:endParaRPr lang="ru-RU" sz="6000" b="1" cap="none" spc="0" dirty="0">
              <a:ln w="38100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2060848"/>
            <a:ext cx="65434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З</a:t>
            </a:r>
            <a:endParaRPr lang="ru-RU" sz="60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Нашивка 8">
            <a:hlinkClick r:id="" action="ppaction://hlinkshowjump?jump=nextslide"/>
          </p:cNvPr>
          <p:cNvSpPr/>
          <p:nvPr/>
        </p:nvSpPr>
        <p:spPr>
          <a:xfrm>
            <a:off x="7884368" y="5949280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44072" y="2060848"/>
            <a:ext cx="408714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ПАРОХО…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16-конечная звезда 4">
            <a:hlinkClick r:id="rId2" action="ppaction://hlinksldjump"/>
          </p:cNvPr>
          <p:cNvSpPr/>
          <p:nvPr/>
        </p:nvSpPr>
        <p:spPr>
          <a:xfrm>
            <a:off x="3203848" y="3140968"/>
            <a:ext cx="1368152" cy="1440160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Д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6" name="16-конечная звезда 5">
            <a:hlinkClick r:id="rId3" action="ppaction://hlinksldjump"/>
          </p:cNvPr>
          <p:cNvSpPr/>
          <p:nvPr/>
        </p:nvSpPr>
        <p:spPr>
          <a:xfrm>
            <a:off x="4788024" y="3140968"/>
            <a:ext cx="1368152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  <a:hlinkClick r:id="rId3" action="ppaction://hlinksldjump"/>
              </a:rPr>
              <a:t>Т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15372" y="2060848"/>
            <a:ext cx="7489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Д</a:t>
            </a:r>
            <a:endParaRPr lang="ru-RU" sz="6000" b="1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0227" y="1052736"/>
            <a:ext cx="407650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ПАРОХОД</a:t>
            </a:r>
            <a:endParaRPr lang="ru-RU" sz="6000" b="1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Нашивка 8">
            <a:hlinkClick r:id="" action="ppaction://hlinkshowjump?jump=nextslide"/>
          </p:cNvPr>
          <p:cNvSpPr/>
          <p:nvPr/>
        </p:nvSpPr>
        <p:spPr>
          <a:xfrm>
            <a:off x="7956376" y="5877272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1904" y="1124744"/>
            <a:ext cx="495154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Constantia" pitchFamily="18" charset="0"/>
              </a:rPr>
              <a:t>СТОРО … КА</a:t>
            </a:r>
            <a:endParaRPr lang="ru-RU" sz="6000" b="1" dirty="0">
              <a:ln>
                <a:solidFill>
                  <a:srgbClr val="000099"/>
                </a:solidFill>
              </a:ln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884368" y="6165304"/>
            <a:ext cx="1008112" cy="476672"/>
          </a:xfrm>
          <a:prstGeom prst="chevron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16-конечная звезда 5"/>
          <p:cNvSpPr/>
          <p:nvPr/>
        </p:nvSpPr>
        <p:spPr>
          <a:xfrm>
            <a:off x="2627784" y="3429000"/>
            <a:ext cx="1531610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Ж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16-конечная звезда 6">
            <a:hlinkClick r:id="rId2" action="ppaction://hlinksldjump"/>
          </p:cNvPr>
          <p:cNvSpPr/>
          <p:nvPr/>
        </p:nvSpPr>
        <p:spPr>
          <a:xfrm>
            <a:off x="4644008" y="3501008"/>
            <a:ext cx="1531610" cy="1428214"/>
          </a:xfrm>
          <a:prstGeom prst="star16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u="sng" cap="none" spc="0" dirty="0" smtClean="0">
                <a:ln w="18415" cmpd="sng">
                  <a:solidFill>
                    <a:srgbClr val="000099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Ш</a:t>
            </a:r>
            <a:endParaRPr lang="ru-RU" sz="6000" b="1" u="sng" cap="none" spc="0" dirty="0">
              <a:ln w="18415" cmpd="sng">
                <a:solidFill>
                  <a:srgbClr val="000099"/>
                </a:solidFill>
                <a:prstDash val="solid"/>
              </a:ln>
              <a:solidFill>
                <a:srgbClr val="0000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68979" y="2132856"/>
            <a:ext cx="422897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Constantia" pitchFamily="18" charset="0"/>
              </a:rPr>
              <a:t>СТОРОЖА</a:t>
            </a:r>
            <a:endParaRPr lang="ru-RU" sz="6000" b="1" dirty="0">
              <a:ln>
                <a:solidFill>
                  <a:srgbClr val="000099"/>
                </a:solidFill>
              </a:ln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01183" y="1124744"/>
            <a:ext cx="117487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Ж </a:t>
            </a:r>
            <a:endParaRPr lang="ru-RU" sz="60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wrap="square" lIns="91440" tIns="45720" rIns="91440" bIns="45720">
        <a:spAutoFit/>
      </a:bodyPr>
      <a:lstStyle>
        <a:defPPr algn="ctr">
          <a:defRPr sz="5400" b="0" u="sng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7030A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125</Words>
  <Application>Microsoft Office PowerPoint</Application>
  <PresentationFormat>Экран (4:3)</PresentationFormat>
  <Paragraphs>53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Спасём зверушек  вместе с Айболитом Тренажёр по теме  «Парные звонкие и глухие согласные в корне слова»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Спасибо! Ты мне очень помог!</vt:lpstr>
      <vt:lpstr>Слайд 12</vt:lpstr>
      <vt:lpstr>Список использованных источников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Satellite</dc:creator>
  <cp:lastModifiedBy>Пользователь</cp:lastModifiedBy>
  <cp:revision>69</cp:revision>
  <dcterms:created xsi:type="dcterms:W3CDTF">2011-06-10T18:00:35Z</dcterms:created>
  <dcterms:modified xsi:type="dcterms:W3CDTF">2018-03-14T16:56:45Z</dcterms:modified>
</cp:coreProperties>
</file>